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3"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5"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336" r:id="rId48"/>
    <p:sldId id="337" r:id="rId49"/>
    <p:sldId id="338"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11-Jan-22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11-Jan-22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1969279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0550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88559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11140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3088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2983030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11-Jan-22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09" r:id="rId14"/>
    <p:sldLayoutId id="214748371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ihanTeachesCodes/IBM_course_10-/blob/master/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ihanTeachesCodes/IBM_course_10-final-project/blob/master/launch_site_loca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ihanTeachesCodes/IBM_course_10-/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ihanTeachesCodes/IBM_course_10-/blob/master/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38664"/>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Raihan Insan Habibi</a:t>
            </a:r>
          </a:p>
          <a:p>
            <a:endParaRPr lang="en-US" baseline="30000" dirty="0">
              <a:solidFill>
                <a:schemeClr val="bg2"/>
              </a:solidFill>
              <a:latin typeface="Abadi"/>
              <a:ea typeface="SF Pro" pitchFamily="2" charset="0"/>
              <a:cs typeface="SF Pro" pitchFamily="2" charset="0"/>
            </a:endParaRPr>
          </a:p>
          <a:p>
            <a:r>
              <a:rPr lang="en-US" baseline="30000" dirty="0">
                <a:solidFill>
                  <a:schemeClr val="bg2"/>
                </a:solidFill>
                <a:latin typeface="Abadi" panose="020B0604020104020204" pitchFamily="34" charset="0"/>
                <a:ea typeface="SF Pro" pitchFamily="2" charset="0"/>
                <a:cs typeface="SF Pro" pitchFamily="2" charset="0"/>
              </a:rPr>
              <a:t>  	</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5" name="TextBox 4">
            <a:extLst>
              <a:ext uri="{FF2B5EF4-FFF2-40B4-BE49-F238E27FC236}">
                <a16:creationId xmlns:a16="http://schemas.microsoft.com/office/drawing/2014/main" id="{F47D1E21-FFBD-43D8-BD8E-F38B4FA7BBAA}"/>
              </a:ext>
            </a:extLst>
          </p:cNvPr>
          <p:cNvSpPr txBox="1"/>
          <p:nvPr/>
        </p:nvSpPr>
        <p:spPr>
          <a:xfrm>
            <a:off x="888546" y="4827638"/>
            <a:ext cx="3932904" cy="369332"/>
          </a:xfrm>
          <a:prstGeom prst="rect">
            <a:avLst/>
          </a:prstGeom>
          <a:noFill/>
        </p:spPr>
        <p:txBody>
          <a:bodyPr wrap="square" rtlCol="0">
            <a:spAutoFit/>
          </a:bodyPr>
          <a:lstStyle/>
          <a:p>
            <a:r>
              <a:rPr lang="en-US" dirty="0">
                <a:solidFill>
                  <a:schemeClr val="bg1"/>
                </a:solidFill>
              </a:rPr>
              <a:t>Wednesday, January 5, 2022</a:t>
            </a:r>
            <a:endParaRPr lang="en-ID" dirty="0">
              <a:solidFill>
                <a:schemeClr val="bg1"/>
              </a:solidFill>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5778500" cy="4351338"/>
          </a:xfrm>
          <a:prstGeom prst="rect">
            <a:avLst/>
          </a:prstGeom>
        </p:spPr>
        <p:txBody>
          <a:bodyPr/>
          <a:lstStyle/>
          <a:p>
            <a:pPr marL="0" indent="0">
              <a:buNone/>
            </a:pPr>
            <a:r>
              <a:rPr lang="en-US" b="1" dirty="0"/>
              <a:t>Reference:</a:t>
            </a:r>
          </a:p>
          <a:p>
            <a:pPr marL="0" indent="0">
              <a:buNone/>
            </a:pPr>
            <a:r>
              <a:rPr lang="en-US" sz="2000" dirty="0"/>
              <a:t> </a:t>
            </a:r>
            <a:r>
              <a:rPr lang="en-US" sz="2000" dirty="0">
                <a:hlinkClick r:id="rId3"/>
              </a:rPr>
              <a:t>https://github.com/RaihanTeachesCodes/IBM_course_10-/blob/master/data%20wrangling.ipynb</a:t>
            </a:r>
            <a:endParaRPr lang="en-US" sz="2000" dirty="0"/>
          </a:p>
          <a:p>
            <a:pPr marL="0" indent="0">
              <a:buNone/>
            </a:pPr>
            <a:endParaRPr lang="en-US" dirty="0"/>
          </a:p>
          <a:p>
            <a:pPr marL="0" indent="0">
              <a:buNone/>
            </a:pPr>
            <a:r>
              <a:rPr lang="en-US" dirty="0"/>
              <a:t>The data was processed by using a for loop to automatically scrape the html. And store it inside a database.</a:t>
            </a:r>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C8845479-C6BE-4BC1-8B17-DCC288A697A7}"/>
              </a:ext>
            </a:extLst>
          </p:cNvPr>
          <p:cNvPicPr>
            <a:picLocks noChangeAspect="1"/>
          </p:cNvPicPr>
          <p:nvPr/>
        </p:nvPicPr>
        <p:blipFill>
          <a:blip r:embed="rId4"/>
          <a:stretch>
            <a:fillRect/>
          </a:stretch>
        </p:blipFill>
        <p:spPr>
          <a:xfrm>
            <a:off x="6683898" y="1408840"/>
            <a:ext cx="4852732" cy="461673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093788"/>
            <a:ext cx="11353800" cy="4351337"/>
          </a:xfrm>
          <a:prstGeom prst="rect">
            <a:avLst/>
          </a:prstGeom>
        </p:spPr>
        <p:txBody>
          <a:bodyPr lIns="91440" tIns="45720" rIns="91440" bIns="45720" anchor="t">
            <a:normAutofit fontScale="92500"/>
          </a:bodyPr>
          <a:lstStyle/>
          <a:p>
            <a:pPr marL="0" indent="0">
              <a:lnSpc>
                <a:spcPct val="100000"/>
              </a:lnSpc>
              <a:spcBef>
                <a:spcPts val="1400"/>
              </a:spcBef>
              <a:buNone/>
            </a:pPr>
            <a:endParaRPr lang="en-US" dirty="0"/>
          </a:p>
          <a:p>
            <a:pPr marL="0" indent="0">
              <a:buNone/>
            </a:pPr>
            <a:r>
              <a:rPr lang="en-US" b="1" dirty="0"/>
              <a:t>Reference</a:t>
            </a:r>
            <a:r>
              <a:rPr lang="en-US" dirty="0"/>
              <a:t>:</a:t>
            </a:r>
          </a:p>
          <a:p>
            <a:pPr marL="0" indent="0">
              <a:buNone/>
            </a:pPr>
            <a:endParaRPr lang="en-US" dirty="0"/>
          </a:p>
          <a:p>
            <a:pPr marL="0" indent="0">
              <a:buNone/>
            </a:pPr>
            <a:r>
              <a:rPr lang="en-US" sz="1800" dirty="0"/>
              <a:t>https://github.com/RaihanTeachesCodes/IBM_course_10/blob/master/EDA%20with%20Data%20Visualization.ipynb</a:t>
            </a:r>
          </a:p>
          <a:p>
            <a:pPr marL="0" indent="0">
              <a:buNone/>
            </a:pPr>
            <a:endParaRPr lang="en-US" dirty="0"/>
          </a:p>
          <a:p>
            <a:pPr marL="0" indent="0">
              <a:buNone/>
            </a:pPr>
            <a:r>
              <a:rPr lang="en-US" dirty="0"/>
              <a:t>To visualize the difference of relationship between the 2 data I used a cat plot because it was much easier to tell the difference. For separating the class I used a bar chart because it was easier to understand. To visualize the </a:t>
            </a:r>
            <a:r>
              <a:rPr lang="en-ID" dirty="0"/>
              <a:t>launch success yearly trend I used a line chart because I can see the trend much easier and clear. </a:t>
            </a:r>
            <a:endParaRPr lang="en-ID" sz="3600" dirty="0"/>
          </a:p>
          <a:p>
            <a:pPr marL="0" indent="0">
              <a:buNone/>
            </a:pPr>
            <a:r>
              <a:rPr lang="en-US" sz="2000" dirty="0"/>
              <a:t>  </a:t>
            </a:r>
          </a:p>
          <a:p>
            <a:pPr marL="0" indent="0">
              <a:buNone/>
            </a:pP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lstStyle/>
          <a:p>
            <a:pPr marL="0" indent="0">
              <a:buNone/>
            </a:pPr>
            <a:r>
              <a:rPr lang="en-US" sz="3200" b="1" dirty="0"/>
              <a:t>Reference</a:t>
            </a:r>
            <a:r>
              <a:rPr lang="en-US" sz="3200" dirty="0"/>
              <a:t>:</a:t>
            </a:r>
          </a:p>
          <a:p>
            <a:pPr marL="0" indent="0">
              <a:buNone/>
            </a:pPr>
            <a:r>
              <a:rPr lang="en-US" sz="3200" dirty="0"/>
              <a:t> </a:t>
            </a:r>
            <a:r>
              <a:rPr lang="en-US" sz="2000" dirty="0"/>
              <a:t>https://github.com/RaihanTeachesCodes/IBM_course_10-/blob/master/eda%20sql.ipynb</a:t>
            </a:r>
          </a:p>
          <a:p>
            <a:endParaRPr lang="en-US" sz="3200" dirty="0"/>
          </a:p>
          <a:p>
            <a:r>
              <a:rPr lang="en-US" sz="3200" dirty="0"/>
              <a:t>We take out the database by first connecting to my credentials.</a:t>
            </a:r>
          </a:p>
          <a:p>
            <a:pPr marL="0" indent="0">
              <a:buNone/>
            </a:pPr>
            <a:endParaRPr lang="en-US" sz="3200" dirty="0"/>
          </a:p>
          <a:p>
            <a:r>
              <a:rPr lang="en-US" sz="3200" dirty="0"/>
              <a:t>Filter out the data using that database</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5050" y="1395413"/>
            <a:ext cx="11156950" cy="4830762"/>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Reference: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https://github.com/RaihanTeachesCodes/IBM_course_10-final-project/blob/master/launch_site_locations.ipynb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have created circles because I want to show the accessible landing site in a specific radius. The markers are used to point out the location of the landing site. And the line is used to represent the distance between a launch site to its proximities. I believe these object creates a beautiful visualization to the folium map with clear understanding about the data.</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1913"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Reference: </a:t>
            </a:r>
            <a:r>
              <a:rPr lang="en-US" sz="2200" dirty="0">
                <a:solidFill>
                  <a:schemeClr val="accent3">
                    <a:lumMod val="25000"/>
                  </a:schemeClr>
                </a:solidFill>
                <a:latin typeface="Abadi" panose="020B0604020104020204" pitchFamily="34" charset="0"/>
                <a:hlinkClick r:id="rId3"/>
              </a:rPr>
              <a:t>https://github.com/RaihanTeachesCodes/IBM_course_10-/blob/master/spacex_dash_app.py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I have added the pie charts because its easier to classify each variable in different amount. Dropdown is there to give different data and with the slider changing the results of the graphs. And lastly the scatter chart </a:t>
            </a:r>
            <a:r>
              <a:rPr lang="en-US" sz="2400" dirty="0"/>
              <a:t>shows the relationship between two variables.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756150" cy="4351338"/>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Summarize how you built, evaluated, improved, and found the best performing classification model</a:t>
            </a:r>
          </a:p>
          <a:p>
            <a:pPr marL="0" indent="0">
              <a:buNone/>
            </a:pPr>
            <a:r>
              <a:rPr lang="en-US" sz="1800" b="1" dirty="0"/>
              <a:t>Reference:</a:t>
            </a:r>
          </a:p>
          <a:p>
            <a:pPr marL="0" indent="0">
              <a:buNone/>
            </a:pPr>
            <a:r>
              <a:rPr lang="en-US" sz="1800" b="1" dirty="0"/>
              <a:t> </a:t>
            </a:r>
            <a:r>
              <a:rPr lang="en-US" sz="1800" dirty="0">
                <a:hlinkClick r:id="rId3"/>
              </a:rPr>
              <a:t>https://github.com/RaihanTeachesCodes/IBM_course_10-/blob/master/Machine%20Learning%20Prediction.ipynb</a:t>
            </a:r>
            <a:endParaRPr lang="en-US" sz="1800" dirty="0"/>
          </a:p>
          <a:p>
            <a:pPr marL="0" indent="0">
              <a:buNone/>
            </a:pPr>
            <a:endParaRPr lang="en-US" sz="1800" dirty="0"/>
          </a:p>
          <a:p>
            <a:pPr marL="0" indent="0">
              <a:buNone/>
            </a:pPr>
            <a:r>
              <a:rPr lang="en-US" sz="2000" dirty="0"/>
              <a:t>After I took the database, I cleaned and filtered the data we need. Then I train and tested the data to create a confusion matrix module. I then output all types of accuracy score and give out  the highest accuracy  which was the KNN score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37BBFC36-F94F-4CA6-8E52-CD2BF1E589A1}"/>
              </a:ext>
            </a:extLst>
          </p:cNvPr>
          <p:cNvPicPr>
            <a:picLocks noChangeAspect="1"/>
          </p:cNvPicPr>
          <p:nvPr/>
        </p:nvPicPr>
        <p:blipFill>
          <a:blip r:embed="rId4"/>
          <a:stretch>
            <a:fillRect/>
          </a:stretch>
        </p:blipFill>
        <p:spPr>
          <a:xfrm>
            <a:off x="5771263" y="1489022"/>
            <a:ext cx="6155525" cy="413664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F7EE0E68-AF6F-40F0-9305-ED81B69F0B66}"/>
              </a:ext>
            </a:extLst>
          </p:cNvPr>
          <p:cNvPicPr>
            <a:picLocks noChangeAspect="1"/>
          </p:cNvPicPr>
          <p:nvPr/>
        </p:nvPicPr>
        <p:blipFill>
          <a:blip r:embed="rId4"/>
          <a:stretch>
            <a:fillRect/>
          </a:stretch>
        </p:blipFill>
        <p:spPr>
          <a:xfrm>
            <a:off x="452284" y="1552290"/>
            <a:ext cx="10658991" cy="4874921"/>
          </a:xfrm>
          <a:prstGeom prst="rect">
            <a:avLst/>
          </a:prstGeom>
        </p:spPr>
      </p:pic>
    </p:spTree>
    <p:extLst>
      <p:ext uri="{BB962C8B-B14F-4D97-AF65-F5344CB8AC3E}">
        <p14:creationId xmlns:p14="http://schemas.microsoft.com/office/powerpoint/2010/main" val="481635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0428174A-D9DF-489C-B3F7-2FEDA325D9AC}"/>
              </a:ext>
            </a:extLst>
          </p:cNvPr>
          <p:cNvPicPr>
            <a:picLocks noChangeAspect="1"/>
          </p:cNvPicPr>
          <p:nvPr/>
        </p:nvPicPr>
        <p:blipFill>
          <a:blip r:embed="rId4"/>
          <a:stretch>
            <a:fillRect/>
          </a:stretch>
        </p:blipFill>
        <p:spPr>
          <a:xfrm>
            <a:off x="431236" y="1551037"/>
            <a:ext cx="11574368" cy="266700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58FC9EB2-BA12-458E-9E22-3DBDFF01A099}"/>
              </a:ext>
            </a:extLst>
          </p:cNvPr>
          <p:cNvPicPr>
            <a:picLocks noChangeAspect="1"/>
          </p:cNvPicPr>
          <p:nvPr/>
        </p:nvPicPr>
        <p:blipFill>
          <a:blip r:embed="rId4"/>
          <a:stretch>
            <a:fillRect/>
          </a:stretch>
        </p:blipFill>
        <p:spPr>
          <a:xfrm>
            <a:off x="486697" y="1345021"/>
            <a:ext cx="7620000" cy="4600575"/>
          </a:xfrm>
          <a:prstGeom prst="rect">
            <a:avLst/>
          </a:prstGeom>
        </p:spPr>
      </p:pic>
    </p:spTree>
    <p:extLst>
      <p:ext uri="{BB962C8B-B14F-4D97-AF65-F5344CB8AC3E}">
        <p14:creationId xmlns:p14="http://schemas.microsoft.com/office/powerpoint/2010/main" val="412050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0914" y="4610099"/>
            <a:ext cx="10515600" cy="29920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you can see from this scatter plot, most launch site is in ‘CCAF5 SLC 4E’ , and least number is in launch site ‘</a:t>
            </a:r>
            <a:r>
              <a:rPr lang="en-ID" dirty="0"/>
              <a:t>VAFB SLC 4E</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4" name="Picture 13">
            <a:extLst>
              <a:ext uri="{FF2B5EF4-FFF2-40B4-BE49-F238E27FC236}">
                <a16:creationId xmlns:a16="http://schemas.microsoft.com/office/drawing/2014/main" id="{B8C0A3B9-34E2-4D08-88D6-E7B78B4DE9CF}"/>
              </a:ext>
            </a:extLst>
          </p:cNvPr>
          <p:cNvPicPr>
            <a:picLocks noChangeAspect="1"/>
          </p:cNvPicPr>
          <p:nvPr/>
        </p:nvPicPr>
        <p:blipFill>
          <a:blip r:embed="rId3"/>
          <a:stretch>
            <a:fillRect/>
          </a:stretch>
        </p:blipFill>
        <p:spPr>
          <a:xfrm>
            <a:off x="90952" y="1698335"/>
            <a:ext cx="12038761" cy="254028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3795656"/>
            <a:ext cx="10362597" cy="251914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0F4C7679-19FE-44E7-9561-F86032F76068}"/>
              </a:ext>
            </a:extLst>
          </p:cNvPr>
          <p:cNvPicPr>
            <a:picLocks noChangeAspect="1"/>
          </p:cNvPicPr>
          <p:nvPr/>
        </p:nvPicPr>
        <p:blipFill>
          <a:blip r:embed="rId3"/>
          <a:stretch>
            <a:fillRect/>
          </a:stretch>
        </p:blipFill>
        <p:spPr>
          <a:xfrm>
            <a:off x="734028" y="1511548"/>
            <a:ext cx="10496550" cy="21717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19650"/>
            <a:ext cx="10868025" cy="18711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64393A39-EC00-4014-84D4-9DE5F9D61651}"/>
              </a:ext>
            </a:extLst>
          </p:cNvPr>
          <p:cNvPicPr>
            <a:picLocks noChangeAspect="1"/>
          </p:cNvPicPr>
          <p:nvPr/>
        </p:nvPicPr>
        <p:blipFill>
          <a:blip r:embed="rId3"/>
          <a:stretch>
            <a:fillRect/>
          </a:stretch>
        </p:blipFill>
        <p:spPr>
          <a:xfrm>
            <a:off x="770011" y="1347787"/>
            <a:ext cx="5132319" cy="347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8649" y="4785736"/>
            <a:ext cx="7705725" cy="16065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3779D3F1-EFCA-40B0-9264-7405338CEFE3}"/>
              </a:ext>
            </a:extLst>
          </p:cNvPr>
          <p:cNvPicPr>
            <a:picLocks noChangeAspect="1"/>
          </p:cNvPicPr>
          <p:nvPr/>
        </p:nvPicPr>
        <p:blipFill>
          <a:blip r:embed="rId3"/>
          <a:stretch>
            <a:fillRect/>
          </a:stretch>
        </p:blipFill>
        <p:spPr>
          <a:xfrm>
            <a:off x="770011" y="1409467"/>
            <a:ext cx="3929063" cy="33302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67300"/>
            <a:ext cx="10515600" cy="15811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BC954F5B-F17B-4EE8-B2DF-81C40EC0F692}"/>
              </a:ext>
            </a:extLst>
          </p:cNvPr>
          <p:cNvPicPr>
            <a:picLocks noChangeAspect="1"/>
          </p:cNvPicPr>
          <p:nvPr/>
        </p:nvPicPr>
        <p:blipFill>
          <a:blip r:embed="rId3"/>
          <a:stretch>
            <a:fillRect/>
          </a:stretch>
        </p:blipFill>
        <p:spPr>
          <a:xfrm>
            <a:off x="770011" y="1323974"/>
            <a:ext cx="4364919" cy="37385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9036" y="4811747"/>
            <a:ext cx="7497689" cy="163640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6FD61CBD-1A11-48AB-BE75-F38A79005C9A}"/>
              </a:ext>
            </a:extLst>
          </p:cNvPr>
          <p:cNvPicPr>
            <a:picLocks noChangeAspect="1"/>
          </p:cNvPicPr>
          <p:nvPr/>
        </p:nvPicPr>
        <p:blipFill>
          <a:blip r:embed="rId3"/>
          <a:stretch>
            <a:fillRect/>
          </a:stretch>
        </p:blipFill>
        <p:spPr>
          <a:xfrm>
            <a:off x="589036" y="1649560"/>
            <a:ext cx="4371975" cy="26003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296696"/>
            <a:ext cx="9667005" cy="10051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44A5EF3-F517-4AB7-B5D2-4A8A6EF5ACB2}"/>
              </a:ext>
            </a:extLst>
          </p:cNvPr>
          <p:cNvPicPr>
            <a:picLocks noChangeAspect="1"/>
          </p:cNvPicPr>
          <p:nvPr/>
        </p:nvPicPr>
        <p:blipFill>
          <a:blip r:embed="rId3"/>
          <a:stretch>
            <a:fillRect/>
          </a:stretch>
        </p:blipFill>
        <p:spPr>
          <a:xfrm>
            <a:off x="770011" y="1744105"/>
            <a:ext cx="8943975" cy="21907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4945625"/>
            <a:ext cx="9745663" cy="123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FF0FE61C-9CB4-4E58-ADB6-1BCC29DCD28E}"/>
              </a:ext>
            </a:extLst>
          </p:cNvPr>
          <p:cNvPicPr>
            <a:picLocks noChangeAspect="1"/>
          </p:cNvPicPr>
          <p:nvPr/>
        </p:nvPicPr>
        <p:blipFill>
          <a:blip r:embed="rId3"/>
          <a:stretch>
            <a:fillRect/>
          </a:stretch>
        </p:blipFill>
        <p:spPr>
          <a:xfrm>
            <a:off x="189886" y="1409251"/>
            <a:ext cx="10553700" cy="32861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5083277"/>
            <a:ext cx="9745663" cy="10936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6628E747-1D5C-4F8A-B7B8-57DD99E16247}"/>
              </a:ext>
            </a:extLst>
          </p:cNvPr>
          <p:cNvPicPr>
            <a:picLocks noChangeAspect="1"/>
          </p:cNvPicPr>
          <p:nvPr/>
        </p:nvPicPr>
        <p:blipFill>
          <a:blip r:embed="rId3"/>
          <a:stretch>
            <a:fillRect/>
          </a:stretch>
        </p:blipFill>
        <p:spPr>
          <a:xfrm>
            <a:off x="200024" y="2365272"/>
            <a:ext cx="10892638" cy="18134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5112773"/>
            <a:ext cx="9745663" cy="10641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96F06D4F-0B54-47A8-A491-B6BD1F14C867}"/>
              </a:ext>
            </a:extLst>
          </p:cNvPr>
          <p:cNvPicPr>
            <a:picLocks noChangeAspect="1"/>
          </p:cNvPicPr>
          <p:nvPr/>
        </p:nvPicPr>
        <p:blipFill>
          <a:blip r:embed="rId3"/>
          <a:stretch>
            <a:fillRect/>
          </a:stretch>
        </p:blipFill>
        <p:spPr>
          <a:xfrm>
            <a:off x="166687" y="1976861"/>
            <a:ext cx="11877829" cy="182546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19432" y="1712740"/>
            <a:ext cx="10515599" cy="368779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2000" dirty="0">
              <a:solidFill>
                <a:schemeClr val="tx1"/>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p>
        </p:txBody>
      </p:sp>
      <p:sp>
        <p:nvSpPr>
          <p:cNvPr id="3" name="TextBox 2">
            <a:extLst>
              <a:ext uri="{FF2B5EF4-FFF2-40B4-BE49-F238E27FC236}">
                <a16:creationId xmlns:a16="http://schemas.microsoft.com/office/drawing/2014/main" id="{AAE60E35-1F23-4418-A5D3-D0C5CF04570F}"/>
              </a:ext>
            </a:extLst>
          </p:cNvPr>
          <p:cNvSpPr txBox="1"/>
          <p:nvPr/>
        </p:nvSpPr>
        <p:spPr>
          <a:xfrm>
            <a:off x="1170039" y="2212258"/>
            <a:ext cx="4139380" cy="369332"/>
          </a:xfrm>
          <a:prstGeom prst="rect">
            <a:avLst/>
          </a:prstGeom>
          <a:noFill/>
        </p:spPr>
        <p:txBody>
          <a:bodyPr wrap="square" rtlCol="0">
            <a:spAutoFit/>
          </a:bodyPr>
          <a:lstStyle/>
          <a:p>
            <a:r>
              <a:rPr lang="en-US" dirty="0"/>
              <a:t>-summary results and methodology</a:t>
            </a:r>
            <a:endParaRPr lang="en-ID" dirty="0"/>
          </a:p>
        </p:txBody>
      </p:sp>
    </p:spTree>
    <p:extLst>
      <p:ext uri="{BB962C8B-B14F-4D97-AF65-F5344CB8AC3E}">
        <p14:creationId xmlns:p14="http://schemas.microsoft.com/office/powerpoint/2010/main" val="3565689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5161935"/>
            <a:ext cx="9745663" cy="10150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9DBF3429-8754-4B0B-B94C-6BA7D99432D6}"/>
              </a:ext>
            </a:extLst>
          </p:cNvPr>
          <p:cNvPicPr>
            <a:picLocks noChangeAspect="1"/>
          </p:cNvPicPr>
          <p:nvPr/>
        </p:nvPicPr>
        <p:blipFill>
          <a:blip r:embed="rId3"/>
          <a:stretch>
            <a:fillRect/>
          </a:stretch>
        </p:blipFill>
        <p:spPr>
          <a:xfrm>
            <a:off x="582613" y="1303337"/>
            <a:ext cx="9163050" cy="34480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813" y="5070691"/>
            <a:ext cx="9509689" cy="19097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2202A1F-665F-4505-94CB-F5098E535D09}"/>
              </a:ext>
            </a:extLst>
          </p:cNvPr>
          <p:cNvPicPr>
            <a:picLocks noChangeAspect="1"/>
          </p:cNvPicPr>
          <p:nvPr/>
        </p:nvPicPr>
        <p:blipFill>
          <a:blip r:embed="rId3"/>
          <a:stretch>
            <a:fillRect/>
          </a:stretch>
        </p:blipFill>
        <p:spPr>
          <a:xfrm>
            <a:off x="319855" y="2288200"/>
            <a:ext cx="10077450" cy="23050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5004619"/>
            <a:ext cx="9745663" cy="11723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0615B87A-900E-4C89-ABE6-D511B57130BF}"/>
              </a:ext>
            </a:extLst>
          </p:cNvPr>
          <p:cNvPicPr>
            <a:picLocks noChangeAspect="1"/>
          </p:cNvPicPr>
          <p:nvPr/>
        </p:nvPicPr>
        <p:blipFill>
          <a:blip r:embed="rId3"/>
          <a:stretch>
            <a:fillRect/>
          </a:stretch>
        </p:blipFill>
        <p:spPr>
          <a:xfrm>
            <a:off x="166687" y="1432560"/>
            <a:ext cx="10860786" cy="261833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5117216"/>
            <a:ext cx="9745663" cy="13099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0B8839E-559D-4BD8-9777-A566BAA96AA6}"/>
              </a:ext>
            </a:extLst>
          </p:cNvPr>
          <p:cNvPicPr>
            <a:picLocks noChangeAspect="1"/>
          </p:cNvPicPr>
          <p:nvPr/>
        </p:nvPicPr>
        <p:blipFill>
          <a:blip r:embed="rId3"/>
          <a:stretch>
            <a:fillRect/>
          </a:stretch>
        </p:blipFill>
        <p:spPr>
          <a:xfrm>
            <a:off x="542770" y="1367119"/>
            <a:ext cx="7824481" cy="375009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58" y="5275922"/>
            <a:ext cx="9745663" cy="188026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38F0637-78A8-4657-B06C-FBA119E309FF}"/>
              </a:ext>
            </a:extLst>
          </p:cNvPr>
          <p:cNvPicPr>
            <a:picLocks noChangeAspect="1"/>
          </p:cNvPicPr>
          <p:nvPr/>
        </p:nvPicPr>
        <p:blipFill>
          <a:blip r:embed="rId3"/>
          <a:stretch>
            <a:fillRect/>
          </a:stretch>
        </p:blipFill>
        <p:spPr>
          <a:xfrm>
            <a:off x="301266" y="1402939"/>
            <a:ext cx="7957831" cy="376949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75" y="6144179"/>
            <a:ext cx="9745663" cy="2263724"/>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156192F9-DD07-46F4-A0EC-0CA163E9DA61}"/>
              </a:ext>
            </a:extLst>
          </p:cNvPr>
          <p:cNvPicPr>
            <a:picLocks noChangeAspect="1"/>
          </p:cNvPicPr>
          <p:nvPr/>
        </p:nvPicPr>
        <p:blipFill>
          <a:blip r:embed="rId3"/>
          <a:stretch>
            <a:fillRect/>
          </a:stretch>
        </p:blipFill>
        <p:spPr>
          <a:xfrm>
            <a:off x="186813" y="1264682"/>
            <a:ext cx="9572625" cy="781050"/>
          </a:xfrm>
          <a:prstGeom prst="rect">
            <a:avLst/>
          </a:prstGeom>
        </p:spPr>
      </p:pic>
      <p:pic>
        <p:nvPicPr>
          <p:cNvPr id="6" name="Picture 5">
            <a:extLst>
              <a:ext uri="{FF2B5EF4-FFF2-40B4-BE49-F238E27FC236}">
                <a16:creationId xmlns:a16="http://schemas.microsoft.com/office/drawing/2014/main" id="{6F9E6454-3D05-469B-ABF9-160A1283FFEF}"/>
              </a:ext>
            </a:extLst>
          </p:cNvPr>
          <p:cNvPicPr>
            <a:picLocks noChangeAspect="1"/>
          </p:cNvPicPr>
          <p:nvPr/>
        </p:nvPicPr>
        <p:blipFill rotWithShape="1">
          <a:blip r:embed="rId4"/>
          <a:srcRect b="2183"/>
          <a:stretch/>
        </p:blipFill>
        <p:spPr>
          <a:xfrm>
            <a:off x="86669" y="2034570"/>
            <a:ext cx="1366684" cy="3461662"/>
          </a:xfrm>
          <a:prstGeom prst="rect">
            <a:avLst/>
          </a:prstGeom>
        </p:spPr>
      </p:pic>
      <p:pic>
        <p:nvPicPr>
          <p:cNvPr id="7" name="Picture 6">
            <a:extLst>
              <a:ext uri="{FF2B5EF4-FFF2-40B4-BE49-F238E27FC236}">
                <a16:creationId xmlns:a16="http://schemas.microsoft.com/office/drawing/2014/main" id="{DA7A9256-1C6B-45E9-B672-2F19CCE3AD60}"/>
              </a:ext>
            </a:extLst>
          </p:cNvPr>
          <p:cNvPicPr>
            <a:picLocks noChangeAspect="1"/>
          </p:cNvPicPr>
          <p:nvPr/>
        </p:nvPicPr>
        <p:blipFill rotWithShape="1">
          <a:blip r:embed="rId5"/>
          <a:srcRect t="787" r="5007" b="-1077"/>
          <a:stretch/>
        </p:blipFill>
        <p:spPr>
          <a:xfrm>
            <a:off x="1349260" y="2034570"/>
            <a:ext cx="1083302" cy="386573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658" y="5885578"/>
            <a:ext cx="9745663" cy="867544"/>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all launch sites on a map </a:t>
            </a:r>
          </a:p>
        </p:txBody>
      </p:sp>
      <p:pic>
        <p:nvPicPr>
          <p:cNvPr id="4" name="Picture 3">
            <a:extLst>
              <a:ext uri="{FF2B5EF4-FFF2-40B4-BE49-F238E27FC236}">
                <a16:creationId xmlns:a16="http://schemas.microsoft.com/office/drawing/2014/main" id="{AE90EBE1-7CFC-4AE0-B94E-51D0E24F49B2}"/>
              </a:ext>
            </a:extLst>
          </p:cNvPr>
          <p:cNvPicPr>
            <a:picLocks noChangeAspect="1"/>
          </p:cNvPicPr>
          <p:nvPr/>
        </p:nvPicPr>
        <p:blipFill>
          <a:blip r:embed="rId3"/>
          <a:stretch>
            <a:fillRect/>
          </a:stretch>
        </p:blipFill>
        <p:spPr>
          <a:xfrm>
            <a:off x="78658" y="3429000"/>
            <a:ext cx="8366963" cy="2305115"/>
          </a:xfrm>
          <a:prstGeom prst="rect">
            <a:avLst/>
          </a:prstGeom>
        </p:spPr>
      </p:pic>
      <p:pic>
        <p:nvPicPr>
          <p:cNvPr id="6" name="Picture 5">
            <a:extLst>
              <a:ext uri="{FF2B5EF4-FFF2-40B4-BE49-F238E27FC236}">
                <a16:creationId xmlns:a16="http://schemas.microsoft.com/office/drawing/2014/main" id="{BF39A539-3E73-4445-ABAF-4C975ADF3064}"/>
              </a:ext>
            </a:extLst>
          </p:cNvPr>
          <p:cNvPicPr>
            <a:picLocks noChangeAspect="1"/>
          </p:cNvPicPr>
          <p:nvPr/>
        </p:nvPicPr>
        <p:blipFill>
          <a:blip r:embed="rId4"/>
          <a:stretch>
            <a:fillRect/>
          </a:stretch>
        </p:blipFill>
        <p:spPr>
          <a:xfrm>
            <a:off x="78658" y="1251520"/>
            <a:ext cx="8288298" cy="230511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813041"/>
            <a:ext cx="974566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Marking the success/failed launches for each site on the map</a:t>
            </a:r>
          </a:p>
        </p:txBody>
      </p:sp>
      <p:pic>
        <p:nvPicPr>
          <p:cNvPr id="2" name="Picture 1">
            <a:extLst>
              <a:ext uri="{FF2B5EF4-FFF2-40B4-BE49-F238E27FC236}">
                <a16:creationId xmlns:a16="http://schemas.microsoft.com/office/drawing/2014/main" id="{8DF21C7B-D502-4FF0-97AC-47A459B8B7C8}"/>
              </a:ext>
            </a:extLst>
          </p:cNvPr>
          <p:cNvPicPr>
            <a:picLocks noChangeAspect="1"/>
          </p:cNvPicPr>
          <p:nvPr/>
        </p:nvPicPr>
        <p:blipFill>
          <a:blip r:embed="rId3"/>
          <a:stretch>
            <a:fillRect/>
          </a:stretch>
        </p:blipFill>
        <p:spPr>
          <a:xfrm>
            <a:off x="78658" y="3340824"/>
            <a:ext cx="6378677" cy="2566762"/>
          </a:xfrm>
          <a:prstGeom prst="rect">
            <a:avLst/>
          </a:prstGeom>
        </p:spPr>
      </p:pic>
      <p:pic>
        <p:nvPicPr>
          <p:cNvPr id="4" name="Picture 3">
            <a:extLst>
              <a:ext uri="{FF2B5EF4-FFF2-40B4-BE49-F238E27FC236}">
                <a16:creationId xmlns:a16="http://schemas.microsoft.com/office/drawing/2014/main" id="{6C85F588-E712-4907-81CA-A0FB26A44D01}"/>
              </a:ext>
            </a:extLst>
          </p:cNvPr>
          <p:cNvPicPr>
            <a:picLocks noChangeAspect="1"/>
          </p:cNvPicPr>
          <p:nvPr/>
        </p:nvPicPr>
        <p:blipFill>
          <a:blip r:embed="rId4"/>
          <a:stretch>
            <a:fillRect/>
          </a:stretch>
        </p:blipFill>
        <p:spPr>
          <a:xfrm>
            <a:off x="6535993" y="3020208"/>
            <a:ext cx="3871606" cy="2946373"/>
          </a:xfrm>
          <a:prstGeom prst="rect">
            <a:avLst/>
          </a:prstGeom>
        </p:spPr>
      </p:pic>
      <p:pic>
        <p:nvPicPr>
          <p:cNvPr id="6" name="Picture 5">
            <a:extLst>
              <a:ext uri="{FF2B5EF4-FFF2-40B4-BE49-F238E27FC236}">
                <a16:creationId xmlns:a16="http://schemas.microsoft.com/office/drawing/2014/main" id="{D38FC0EE-A07D-4BB6-B82B-459C51E69D7E}"/>
              </a:ext>
            </a:extLst>
          </p:cNvPr>
          <p:cNvPicPr>
            <a:picLocks noChangeAspect="1"/>
          </p:cNvPicPr>
          <p:nvPr/>
        </p:nvPicPr>
        <p:blipFill>
          <a:blip r:embed="rId5"/>
          <a:stretch>
            <a:fillRect/>
          </a:stretch>
        </p:blipFill>
        <p:spPr>
          <a:xfrm>
            <a:off x="78658" y="1995327"/>
            <a:ext cx="6677025" cy="12858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7" y="5770300"/>
            <a:ext cx="8597900"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Calculating the distances between a launch site to its proximities</a:t>
            </a:r>
          </a:p>
        </p:txBody>
      </p:sp>
      <p:pic>
        <p:nvPicPr>
          <p:cNvPr id="2" name="Picture 1">
            <a:extLst>
              <a:ext uri="{FF2B5EF4-FFF2-40B4-BE49-F238E27FC236}">
                <a16:creationId xmlns:a16="http://schemas.microsoft.com/office/drawing/2014/main" id="{3B50DA26-E54E-4426-953C-E665958E4AAE}"/>
              </a:ext>
            </a:extLst>
          </p:cNvPr>
          <p:cNvPicPr>
            <a:picLocks noChangeAspect="1"/>
          </p:cNvPicPr>
          <p:nvPr/>
        </p:nvPicPr>
        <p:blipFill>
          <a:blip r:embed="rId3"/>
          <a:stretch>
            <a:fillRect/>
          </a:stretch>
        </p:blipFill>
        <p:spPr>
          <a:xfrm>
            <a:off x="225027" y="3795954"/>
            <a:ext cx="5312179" cy="2229619"/>
          </a:xfrm>
          <a:prstGeom prst="rect">
            <a:avLst/>
          </a:prstGeom>
        </p:spPr>
      </p:pic>
      <p:pic>
        <p:nvPicPr>
          <p:cNvPr id="4" name="Picture 3">
            <a:extLst>
              <a:ext uri="{FF2B5EF4-FFF2-40B4-BE49-F238E27FC236}">
                <a16:creationId xmlns:a16="http://schemas.microsoft.com/office/drawing/2014/main" id="{938C257B-A630-41D4-B860-6BD58EAB2ADA}"/>
              </a:ext>
            </a:extLst>
          </p:cNvPr>
          <p:cNvPicPr>
            <a:picLocks noChangeAspect="1"/>
          </p:cNvPicPr>
          <p:nvPr/>
        </p:nvPicPr>
        <p:blipFill>
          <a:blip r:embed="rId4"/>
          <a:stretch>
            <a:fillRect/>
          </a:stretch>
        </p:blipFill>
        <p:spPr>
          <a:xfrm>
            <a:off x="225027" y="1365081"/>
            <a:ext cx="7696562" cy="243087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38632" y="4962114"/>
            <a:ext cx="974566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B0F0"/>
                </a:solidFill>
                <a:latin typeface="Abadi"/>
              </a:rPr>
              <a:t>screenshot of launch success count for all sites, in a </a:t>
            </a:r>
            <a:r>
              <a:rPr lang="en-US" dirty="0" err="1">
                <a:solidFill>
                  <a:srgbClr val="00B0F0"/>
                </a:solidFill>
                <a:latin typeface="Abadi"/>
              </a:rPr>
              <a:t>piechart</a:t>
            </a:r>
            <a:endParaRPr lang="en-US" dirty="0">
              <a:solidFill>
                <a:srgbClr val="00B0F0"/>
              </a:solidFill>
              <a:latin typeface="Abadi"/>
            </a:endParaRPr>
          </a:p>
        </p:txBody>
      </p:sp>
      <p:pic>
        <p:nvPicPr>
          <p:cNvPr id="6" name="Picture 5">
            <a:extLst>
              <a:ext uri="{FF2B5EF4-FFF2-40B4-BE49-F238E27FC236}">
                <a16:creationId xmlns:a16="http://schemas.microsoft.com/office/drawing/2014/main" id="{40BB4078-7DEF-4262-B668-DD06DB6A2481}"/>
              </a:ext>
            </a:extLst>
          </p:cNvPr>
          <p:cNvPicPr>
            <a:picLocks noChangeAspect="1"/>
          </p:cNvPicPr>
          <p:nvPr/>
        </p:nvPicPr>
        <p:blipFill>
          <a:blip r:embed="rId3"/>
          <a:stretch>
            <a:fillRect/>
          </a:stretch>
        </p:blipFill>
        <p:spPr>
          <a:xfrm>
            <a:off x="688894" y="1478888"/>
            <a:ext cx="10677833" cy="309203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7499" y="4454525"/>
            <a:ext cx="9959975" cy="2241550"/>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942372" y="813174"/>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0B0F0"/>
                </a:solidFill>
                <a:latin typeface="Abadi"/>
              </a:rPr>
              <a:t>pie chart for the launch site with highest launch success ratio</a:t>
            </a:r>
          </a:p>
        </p:txBody>
      </p:sp>
      <p:pic>
        <p:nvPicPr>
          <p:cNvPr id="4" name="Picture 3">
            <a:extLst>
              <a:ext uri="{FF2B5EF4-FFF2-40B4-BE49-F238E27FC236}">
                <a16:creationId xmlns:a16="http://schemas.microsoft.com/office/drawing/2014/main" id="{FD105AB5-2623-45AA-8F32-216268DC5E2D}"/>
              </a:ext>
            </a:extLst>
          </p:cNvPr>
          <p:cNvPicPr>
            <a:picLocks noChangeAspect="1"/>
          </p:cNvPicPr>
          <p:nvPr/>
        </p:nvPicPr>
        <p:blipFill>
          <a:blip r:embed="rId3"/>
          <a:stretch>
            <a:fillRect/>
          </a:stretch>
        </p:blipFill>
        <p:spPr>
          <a:xfrm>
            <a:off x="697499" y="1578290"/>
            <a:ext cx="10760473" cy="323702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B0F0"/>
                </a:solidFill>
                <a:latin typeface="Abadi" panose="020B0604020104020204" pitchFamily="34" charset="0"/>
              </a:rPr>
              <a:t>Payload vs. Launch Outcome scatter plot for all sites</a:t>
            </a:r>
            <a:endParaRPr lang="en-US" dirty="0">
              <a:solidFill>
                <a:srgbClr val="00B0F0"/>
              </a:solidFill>
              <a:latin typeface="Abadi"/>
            </a:endParaRPr>
          </a:p>
        </p:txBody>
      </p:sp>
      <p:pic>
        <p:nvPicPr>
          <p:cNvPr id="2" name="Picture 1">
            <a:extLst>
              <a:ext uri="{FF2B5EF4-FFF2-40B4-BE49-F238E27FC236}">
                <a16:creationId xmlns:a16="http://schemas.microsoft.com/office/drawing/2014/main" id="{4BB6DD22-7C77-45D6-AAEC-4320CDCC7902}"/>
              </a:ext>
            </a:extLst>
          </p:cNvPr>
          <p:cNvPicPr>
            <a:picLocks noChangeAspect="1"/>
          </p:cNvPicPr>
          <p:nvPr/>
        </p:nvPicPr>
        <p:blipFill>
          <a:blip r:embed="rId3"/>
          <a:stretch>
            <a:fillRect/>
          </a:stretch>
        </p:blipFill>
        <p:spPr>
          <a:xfrm>
            <a:off x="0" y="1691430"/>
            <a:ext cx="12192000" cy="347513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B0F0"/>
                </a:solidFill>
                <a:latin typeface="Abadi" panose="020B0604020104020204" pitchFamily="34" charset="0"/>
              </a:rPr>
              <a:t>Payload vs. Launch Outcome scatter plot for all sites</a:t>
            </a:r>
            <a:endParaRPr lang="en-US" dirty="0">
              <a:solidFill>
                <a:srgbClr val="00B0F0"/>
              </a:solidFill>
              <a:latin typeface="Abadi"/>
            </a:endParaRPr>
          </a:p>
        </p:txBody>
      </p:sp>
      <p:pic>
        <p:nvPicPr>
          <p:cNvPr id="4" name="Picture 3">
            <a:extLst>
              <a:ext uri="{FF2B5EF4-FFF2-40B4-BE49-F238E27FC236}">
                <a16:creationId xmlns:a16="http://schemas.microsoft.com/office/drawing/2014/main" id="{F3771EBA-5976-4F62-A4E1-111E02A210B6}"/>
              </a:ext>
            </a:extLst>
          </p:cNvPr>
          <p:cNvPicPr>
            <a:picLocks noChangeAspect="1"/>
          </p:cNvPicPr>
          <p:nvPr/>
        </p:nvPicPr>
        <p:blipFill>
          <a:blip r:embed="rId3"/>
          <a:stretch>
            <a:fillRect/>
          </a:stretch>
        </p:blipFill>
        <p:spPr>
          <a:xfrm>
            <a:off x="-68189" y="1934236"/>
            <a:ext cx="12192000" cy="3244800"/>
          </a:xfrm>
          <a:prstGeom prst="rect">
            <a:avLst/>
          </a:prstGeom>
        </p:spPr>
      </p:pic>
    </p:spTree>
    <p:extLst>
      <p:ext uri="{BB962C8B-B14F-4D97-AF65-F5344CB8AC3E}">
        <p14:creationId xmlns:p14="http://schemas.microsoft.com/office/powerpoint/2010/main" val="2941150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B0F0"/>
                </a:solidFill>
                <a:latin typeface="Abadi" panose="020B0604020104020204" pitchFamily="34" charset="0"/>
              </a:rPr>
              <a:t>Payload vs. Launch Outcome scatter plot for all sites</a:t>
            </a:r>
            <a:endParaRPr lang="en-US" dirty="0">
              <a:solidFill>
                <a:srgbClr val="00B0F0"/>
              </a:solidFill>
              <a:latin typeface="Abadi"/>
            </a:endParaRPr>
          </a:p>
        </p:txBody>
      </p:sp>
      <p:pic>
        <p:nvPicPr>
          <p:cNvPr id="4" name="Picture 3">
            <a:extLst>
              <a:ext uri="{FF2B5EF4-FFF2-40B4-BE49-F238E27FC236}">
                <a16:creationId xmlns:a16="http://schemas.microsoft.com/office/drawing/2014/main" id="{34705A1F-D4F9-422D-8D10-4263307EDB95}"/>
              </a:ext>
            </a:extLst>
          </p:cNvPr>
          <p:cNvPicPr>
            <a:picLocks noChangeAspect="1"/>
          </p:cNvPicPr>
          <p:nvPr/>
        </p:nvPicPr>
        <p:blipFill>
          <a:blip r:embed="rId3"/>
          <a:stretch>
            <a:fillRect/>
          </a:stretch>
        </p:blipFill>
        <p:spPr>
          <a:xfrm>
            <a:off x="0" y="1710361"/>
            <a:ext cx="12192000" cy="3437278"/>
          </a:xfrm>
          <a:prstGeom prst="rect">
            <a:avLst/>
          </a:prstGeom>
        </p:spPr>
      </p:pic>
    </p:spTree>
    <p:extLst>
      <p:ext uri="{BB962C8B-B14F-4D97-AF65-F5344CB8AC3E}">
        <p14:creationId xmlns:p14="http://schemas.microsoft.com/office/powerpoint/2010/main" val="1424797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B0F0"/>
                </a:solidFill>
                <a:latin typeface="Abadi" panose="020B0604020104020204" pitchFamily="34" charset="0"/>
              </a:rPr>
              <a:t>Payload vs. Launch Outcome scatter plot for all sites</a:t>
            </a:r>
            <a:endParaRPr lang="en-US" dirty="0">
              <a:solidFill>
                <a:srgbClr val="00B0F0"/>
              </a:solidFill>
              <a:latin typeface="Abadi"/>
            </a:endParaRPr>
          </a:p>
        </p:txBody>
      </p:sp>
      <p:pic>
        <p:nvPicPr>
          <p:cNvPr id="2" name="Picture 1">
            <a:extLst>
              <a:ext uri="{FF2B5EF4-FFF2-40B4-BE49-F238E27FC236}">
                <a16:creationId xmlns:a16="http://schemas.microsoft.com/office/drawing/2014/main" id="{13336471-18C0-47CB-B9AE-2CB82BCC71E8}"/>
              </a:ext>
            </a:extLst>
          </p:cNvPr>
          <p:cNvPicPr>
            <a:picLocks noChangeAspect="1"/>
          </p:cNvPicPr>
          <p:nvPr/>
        </p:nvPicPr>
        <p:blipFill>
          <a:blip r:embed="rId3"/>
          <a:stretch>
            <a:fillRect/>
          </a:stretch>
        </p:blipFill>
        <p:spPr>
          <a:xfrm>
            <a:off x="0" y="1753002"/>
            <a:ext cx="12192000" cy="3351996"/>
          </a:xfrm>
          <a:prstGeom prst="rect">
            <a:avLst/>
          </a:prstGeom>
        </p:spPr>
      </p:pic>
    </p:spTree>
    <p:extLst>
      <p:ext uri="{BB962C8B-B14F-4D97-AF65-F5344CB8AC3E}">
        <p14:creationId xmlns:p14="http://schemas.microsoft.com/office/powerpoint/2010/main" val="3428073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3793" y="1549591"/>
            <a:ext cx="6282813" cy="450547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Picture 1">
            <a:extLst>
              <a:ext uri="{FF2B5EF4-FFF2-40B4-BE49-F238E27FC236}">
                <a16:creationId xmlns:a16="http://schemas.microsoft.com/office/drawing/2014/main" id="{88B8FFFF-853B-4DF6-BDDB-7E08C6A383BB}"/>
              </a:ext>
            </a:extLst>
          </p:cNvPr>
          <p:cNvPicPr>
            <a:picLocks noChangeAspect="1"/>
          </p:cNvPicPr>
          <p:nvPr/>
        </p:nvPicPr>
        <p:blipFill>
          <a:blip r:embed="rId3"/>
          <a:stretch>
            <a:fillRect/>
          </a:stretch>
        </p:blipFill>
        <p:spPr>
          <a:xfrm>
            <a:off x="7058485" y="1549591"/>
            <a:ext cx="3914315" cy="5122539"/>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28600" y="1790123"/>
            <a:ext cx="5575300" cy="4225925"/>
          </a:xfrm>
          <a:prstGeom prst="rect">
            <a:avLst/>
          </a:prstGeom>
        </p:spPr>
        <p:txBody>
          <a:bodyPr vert="horz" lIns="91440" tIns="45720" rIns="91440" bIns="45720" rtlCol="0" anchor="t">
            <a:normAutofit lnSpcReduction="10000"/>
          </a:bodyPr>
          <a:lstStyle/>
          <a:p>
            <a:pPr marL="0" indent="0">
              <a:buNone/>
            </a:pPr>
            <a:r>
              <a:rPr lang="en-US" sz="2400" b="1" dirty="0"/>
              <a:t>reference:</a:t>
            </a:r>
          </a:p>
          <a:p>
            <a:pPr marL="0" indent="0">
              <a:buNone/>
            </a:pPr>
            <a:r>
              <a:rPr lang="en-US" sz="2400" dirty="0"/>
              <a:t> </a:t>
            </a:r>
            <a:r>
              <a:rPr lang="en-US" sz="1900" dirty="0"/>
              <a:t>https://github.com/RaihanTeachesCodes/IBM_course_10-/blob/master/data%20collection.ipynb</a:t>
            </a:r>
          </a:p>
          <a:p>
            <a:endParaRPr lang="en-US" sz="2400" dirty="0"/>
          </a:p>
          <a:p>
            <a:pPr marL="0" indent="0">
              <a:lnSpc>
                <a:spcPct val="100000"/>
              </a:lnSpc>
              <a:buNone/>
            </a:pPr>
            <a:r>
              <a:rPr lang="en-US" sz="2400" dirty="0"/>
              <a:t>The SpaceX API is first input in a string, we take the response by requesting it using the Request Module. If the response is a success we can collect the data in the form of a JSON file then filter out the data we need. We can then form this data into a database.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003F030-3D26-4196-A85A-8B4491664514}"/>
              </a:ext>
            </a:extLst>
          </p:cNvPr>
          <p:cNvPicPr>
            <a:picLocks noChangeAspect="1"/>
          </p:cNvPicPr>
          <p:nvPr/>
        </p:nvPicPr>
        <p:blipFill>
          <a:blip r:embed="rId4"/>
          <a:stretch>
            <a:fillRect/>
          </a:stretch>
        </p:blipFill>
        <p:spPr>
          <a:xfrm>
            <a:off x="5973709" y="1361496"/>
            <a:ext cx="4743452" cy="549650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6481763" cy="3811587"/>
          </a:xfrm>
          <a:prstGeom prst="rect">
            <a:avLst/>
          </a:prstGeom>
        </p:spPr>
        <p:txBody>
          <a:bodyPr lIns="91440" tIns="45720" rIns="91440" bIns="45720" anchor="t">
            <a:noAutofit/>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Reference: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 </a:t>
            </a:r>
            <a:r>
              <a:rPr lang="en-US" sz="1800" dirty="0"/>
              <a:t>https://github.com/RaihanTeachesCodes/IBM_course_10-/blob/master/data%20collection.ipynb</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Using the data we collected we filter it out using the getboosterversion( ), getlaunchsite( ), getpayloaddata( ), and getcoredata( ). Then store it in the form of a database using the pd.DataFrame method.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382A8CDF-02F0-405A-B63C-1D296C1D5B32}"/>
              </a:ext>
            </a:extLst>
          </p:cNvPr>
          <p:cNvPicPr>
            <a:picLocks noChangeAspect="1"/>
          </p:cNvPicPr>
          <p:nvPr/>
        </p:nvPicPr>
        <p:blipFill>
          <a:blip r:embed="rId3"/>
          <a:stretch>
            <a:fillRect/>
          </a:stretch>
        </p:blipFill>
        <p:spPr>
          <a:xfrm>
            <a:off x="7555168" y="1392499"/>
            <a:ext cx="2686050" cy="51339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1108</TotalTime>
  <Words>1415</Words>
  <Application>Microsoft Office PowerPoint</Application>
  <PresentationFormat>Widescreen</PresentationFormat>
  <Paragraphs>218</Paragraphs>
  <Slides>52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Raihan Habibi</cp:lastModifiedBy>
  <cp:revision>213</cp:revision>
  <dcterms:created xsi:type="dcterms:W3CDTF">2021-04-29T18:58:34Z</dcterms:created>
  <dcterms:modified xsi:type="dcterms:W3CDTF">2022-01-11T01:12:27Z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